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65" r:id="rId5"/>
    <p:sldId id="263" r:id="rId6"/>
    <p:sldId id="264" r:id="rId7"/>
    <p:sldId id="266" r:id="rId8"/>
    <p:sldId id="259" r:id="rId9"/>
    <p:sldId id="260" r:id="rId10"/>
    <p:sldId id="261" r:id="rId11"/>
    <p:sldId id="262" r:id="rId12"/>
    <p:sldId id="268"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7708" autoAdjust="0"/>
  </p:normalViewPr>
  <p:slideViewPr>
    <p:cSldViewPr snapToGrid="0">
      <p:cViewPr varScale="1">
        <p:scale>
          <a:sx n="64" d="100"/>
          <a:sy n="64" d="100"/>
        </p:scale>
        <p:origin x="978"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3CD309-9F33-442C-B2FC-78F34B53FA8E}" type="datetimeFigureOut">
              <a:rPr lang="en-US" smtClean="0"/>
              <a:t>24-Jan-21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26C7E4-8EAD-443B-897B-D44775104632}" type="slidenum">
              <a:rPr lang="en-US" smtClean="0"/>
              <a:t>‹#›</a:t>
            </a:fld>
            <a:endParaRPr lang="en-US"/>
          </a:p>
        </p:txBody>
      </p:sp>
    </p:spTree>
    <p:extLst>
      <p:ext uri="{BB962C8B-B14F-4D97-AF65-F5344CB8AC3E}">
        <p14:creationId xmlns:p14="http://schemas.microsoft.com/office/powerpoint/2010/main" val="1678631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26C7E4-8EAD-443B-897B-D44775104632}" type="slidenum">
              <a:rPr lang="en-US" smtClean="0"/>
              <a:t>2</a:t>
            </a:fld>
            <a:endParaRPr lang="en-US"/>
          </a:p>
        </p:txBody>
      </p:sp>
    </p:spTree>
    <p:extLst>
      <p:ext uri="{BB962C8B-B14F-4D97-AF65-F5344CB8AC3E}">
        <p14:creationId xmlns:p14="http://schemas.microsoft.com/office/powerpoint/2010/main" val="3128392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26C7E4-8EAD-443B-897B-D44775104632}" type="slidenum">
              <a:rPr lang="en-US" smtClean="0"/>
              <a:t>3</a:t>
            </a:fld>
            <a:endParaRPr lang="en-US"/>
          </a:p>
        </p:txBody>
      </p:sp>
    </p:spTree>
    <p:extLst>
      <p:ext uri="{BB962C8B-B14F-4D97-AF65-F5344CB8AC3E}">
        <p14:creationId xmlns:p14="http://schemas.microsoft.com/office/powerpoint/2010/main" val="3656177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26C7E4-8EAD-443B-897B-D44775104632}" type="slidenum">
              <a:rPr lang="en-US" smtClean="0"/>
              <a:t>4</a:t>
            </a:fld>
            <a:endParaRPr lang="en-US"/>
          </a:p>
        </p:txBody>
      </p:sp>
    </p:spTree>
    <p:extLst>
      <p:ext uri="{BB962C8B-B14F-4D97-AF65-F5344CB8AC3E}">
        <p14:creationId xmlns:p14="http://schemas.microsoft.com/office/powerpoint/2010/main" val="1087770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26C7E4-8EAD-443B-897B-D44775104632}" type="slidenum">
              <a:rPr lang="en-US" smtClean="0"/>
              <a:t>5</a:t>
            </a:fld>
            <a:endParaRPr lang="en-US"/>
          </a:p>
        </p:txBody>
      </p:sp>
    </p:spTree>
    <p:extLst>
      <p:ext uri="{BB962C8B-B14F-4D97-AF65-F5344CB8AC3E}">
        <p14:creationId xmlns:p14="http://schemas.microsoft.com/office/powerpoint/2010/main" val="1992189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26C7E4-8EAD-443B-897B-D44775104632}" type="slidenum">
              <a:rPr lang="en-US" smtClean="0"/>
              <a:t>6</a:t>
            </a:fld>
            <a:endParaRPr lang="en-US"/>
          </a:p>
        </p:txBody>
      </p:sp>
    </p:spTree>
    <p:extLst>
      <p:ext uri="{BB962C8B-B14F-4D97-AF65-F5344CB8AC3E}">
        <p14:creationId xmlns:p14="http://schemas.microsoft.com/office/powerpoint/2010/main" val="1594113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26C7E4-8EAD-443B-897B-D44775104632}" type="slidenum">
              <a:rPr lang="en-US" smtClean="0"/>
              <a:t>7</a:t>
            </a:fld>
            <a:endParaRPr lang="en-US"/>
          </a:p>
        </p:txBody>
      </p:sp>
    </p:spTree>
    <p:extLst>
      <p:ext uri="{BB962C8B-B14F-4D97-AF65-F5344CB8AC3E}">
        <p14:creationId xmlns:p14="http://schemas.microsoft.com/office/powerpoint/2010/main" val="3694383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Nurses use a wide range of health information technology (HIT), including electronic health records (EHRs), computerized provider order entry (CPOE), and barcode medication administration (BCMA) as part of their daily activities. These systems have the potential to increase nurses' productivity, for example, by reducing the amount of time that they spend carrying out documentation" (Moore et al., 2020, p. 799). The roles and responsibilities of an informatics nurse are, but not limited to implementing electronic medical records (EMRs), training other healthcare providers to use EMRs, offering health IT (HIT) consultations, developing health IT policies, link the IT staff with clinical nurses, develop HIT systems, project management, track the success of quality initiatives, evaluate clinical statistics, and select and prepare new technology (</a:t>
            </a:r>
            <a:r>
              <a:rPr lang="en-US" dirty="0" err="1" smtClean="0"/>
              <a:t>Darvish</a:t>
            </a:r>
            <a:r>
              <a:rPr lang="en-US" dirty="0" smtClean="0"/>
              <a:t>, </a:t>
            </a:r>
            <a:r>
              <a:rPr lang="en-US" dirty="0" err="1" smtClean="0"/>
              <a:t>Bahramnezhad</a:t>
            </a:r>
            <a:r>
              <a:rPr lang="en-US" dirty="0" smtClean="0"/>
              <a:t>, </a:t>
            </a:r>
            <a:r>
              <a:rPr lang="en-US" dirty="0" err="1" smtClean="0"/>
              <a:t>Keyhanian</a:t>
            </a:r>
            <a:r>
              <a:rPr lang="en-US" dirty="0" smtClean="0"/>
              <a:t>, &amp; </a:t>
            </a:r>
            <a:r>
              <a:rPr lang="en-US" dirty="0" err="1" smtClean="0"/>
              <a:t>Navidhamidi</a:t>
            </a:r>
            <a:r>
              <a:rPr lang="en-US" dirty="0" smtClean="0"/>
              <a:t>, 2016).</a:t>
            </a:r>
            <a:endParaRPr lang="en-US" dirty="0"/>
          </a:p>
        </p:txBody>
      </p:sp>
      <p:sp>
        <p:nvSpPr>
          <p:cNvPr id="4" name="Slide Number Placeholder 3"/>
          <p:cNvSpPr>
            <a:spLocks noGrp="1"/>
          </p:cNvSpPr>
          <p:nvPr>
            <p:ph type="sldNum" sz="quarter" idx="10"/>
          </p:nvPr>
        </p:nvSpPr>
        <p:spPr/>
        <p:txBody>
          <a:bodyPr/>
          <a:lstStyle/>
          <a:p>
            <a:fld id="{A226C7E4-8EAD-443B-897B-D44775104632}" type="slidenum">
              <a:rPr lang="en-US" smtClean="0"/>
              <a:t>8</a:t>
            </a:fld>
            <a:endParaRPr lang="en-US"/>
          </a:p>
        </p:txBody>
      </p:sp>
    </p:spTree>
    <p:extLst>
      <p:ext uri="{BB962C8B-B14F-4D97-AF65-F5344CB8AC3E}">
        <p14:creationId xmlns:p14="http://schemas.microsoft.com/office/powerpoint/2010/main" val="3578952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26C7E4-8EAD-443B-897B-D44775104632}" type="slidenum">
              <a:rPr lang="en-US" smtClean="0"/>
              <a:t>9</a:t>
            </a:fld>
            <a:endParaRPr lang="en-US"/>
          </a:p>
        </p:txBody>
      </p:sp>
    </p:spTree>
    <p:extLst>
      <p:ext uri="{BB962C8B-B14F-4D97-AF65-F5344CB8AC3E}">
        <p14:creationId xmlns:p14="http://schemas.microsoft.com/office/powerpoint/2010/main" val="2903575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26C7E4-8EAD-443B-897B-D44775104632}" type="slidenum">
              <a:rPr lang="en-US" smtClean="0"/>
              <a:t>10</a:t>
            </a:fld>
            <a:endParaRPr lang="en-US"/>
          </a:p>
        </p:txBody>
      </p:sp>
    </p:spTree>
    <p:extLst>
      <p:ext uri="{BB962C8B-B14F-4D97-AF65-F5344CB8AC3E}">
        <p14:creationId xmlns:p14="http://schemas.microsoft.com/office/powerpoint/2010/main" val="1525753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26C7E4-8EAD-443B-897B-D44775104632}" type="slidenum">
              <a:rPr lang="en-US" smtClean="0"/>
              <a:t>11</a:t>
            </a:fld>
            <a:endParaRPr lang="en-US"/>
          </a:p>
        </p:txBody>
      </p:sp>
    </p:spTree>
    <p:extLst>
      <p:ext uri="{BB962C8B-B14F-4D97-AF65-F5344CB8AC3E}">
        <p14:creationId xmlns:p14="http://schemas.microsoft.com/office/powerpoint/2010/main" val="37785555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D4F4D0E8-0566-4AA4-AA46-388A53F9D784}" type="datetimeFigureOut">
              <a:rPr lang="en-US" smtClean="0"/>
              <a:t>24-Jan-21</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ADB7CDFE-6D99-4C02-A88D-0DD36D1AC611}" type="slidenum">
              <a:rPr lang="en-US" smtClean="0"/>
              <a:t>‹#›</a:t>
            </a:fld>
            <a:endParaRPr lang="en-US"/>
          </a:p>
        </p:txBody>
      </p:sp>
    </p:spTree>
    <p:extLst>
      <p:ext uri="{BB962C8B-B14F-4D97-AF65-F5344CB8AC3E}">
        <p14:creationId xmlns:p14="http://schemas.microsoft.com/office/powerpoint/2010/main" val="3285975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F4D0E8-0566-4AA4-AA46-388A53F9D784}" type="datetimeFigureOut">
              <a:rPr lang="en-US" smtClean="0"/>
              <a:t>24-Jan-21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B7CDFE-6D99-4C02-A88D-0DD36D1AC611}" type="slidenum">
              <a:rPr lang="en-US" smtClean="0"/>
              <a:t>‹#›</a:t>
            </a:fld>
            <a:endParaRPr lang="en-US"/>
          </a:p>
        </p:txBody>
      </p:sp>
    </p:spTree>
    <p:extLst>
      <p:ext uri="{BB962C8B-B14F-4D97-AF65-F5344CB8AC3E}">
        <p14:creationId xmlns:p14="http://schemas.microsoft.com/office/powerpoint/2010/main" val="474354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D4F4D0E8-0566-4AA4-AA46-388A53F9D784}" type="datetimeFigureOut">
              <a:rPr lang="en-US" smtClean="0"/>
              <a:t>24-Jan-21</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ADB7CDFE-6D99-4C02-A88D-0DD36D1AC611}" type="slidenum">
              <a:rPr lang="en-US" smtClean="0"/>
              <a:t>‹#›</a:t>
            </a:fld>
            <a:endParaRPr lang="en-US"/>
          </a:p>
        </p:txBody>
      </p:sp>
    </p:spTree>
    <p:extLst>
      <p:ext uri="{BB962C8B-B14F-4D97-AF65-F5344CB8AC3E}">
        <p14:creationId xmlns:p14="http://schemas.microsoft.com/office/powerpoint/2010/main" val="1837797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F4D0E8-0566-4AA4-AA46-388A53F9D784}" type="datetimeFigureOut">
              <a:rPr lang="en-US" smtClean="0"/>
              <a:t>24-Jan-21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B7CDFE-6D99-4C02-A88D-0DD36D1AC611}" type="slidenum">
              <a:rPr lang="en-US" smtClean="0"/>
              <a:t>‹#›</a:t>
            </a:fld>
            <a:endParaRPr lang="en-US"/>
          </a:p>
        </p:txBody>
      </p:sp>
    </p:spTree>
    <p:extLst>
      <p:ext uri="{BB962C8B-B14F-4D97-AF65-F5344CB8AC3E}">
        <p14:creationId xmlns:p14="http://schemas.microsoft.com/office/powerpoint/2010/main" val="1257968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F4D0E8-0566-4AA4-AA46-388A53F9D784}" type="datetimeFigureOut">
              <a:rPr lang="en-US" smtClean="0"/>
              <a:t>24-Jan-21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B7CDFE-6D99-4C02-A88D-0DD36D1AC611}" type="slidenum">
              <a:rPr lang="en-US" smtClean="0"/>
              <a:t>‹#›</a:t>
            </a:fld>
            <a:endParaRPr lang="en-US"/>
          </a:p>
        </p:txBody>
      </p:sp>
    </p:spTree>
    <p:extLst>
      <p:ext uri="{BB962C8B-B14F-4D97-AF65-F5344CB8AC3E}">
        <p14:creationId xmlns:p14="http://schemas.microsoft.com/office/powerpoint/2010/main" val="2596102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4F4D0E8-0566-4AA4-AA46-388A53F9D784}" type="datetimeFigureOut">
              <a:rPr lang="en-US" smtClean="0"/>
              <a:t>24-Jan-21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B7CDFE-6D99-4C02-A88D-0DD36D1AC611}" type="slidenum">
              <a:rPr lang="en-US" smtClean="0"/>
              <a:t>‹#›</a:t>
            </a:fld>
            <a:endParaRPr lang="en-US"/>
          </a:p>
        </p:txBody>
      </p:sp>
    </p:spTree>
    <p:extLst>
      <p:ext uri="{BB962C8B-B14F-4D97-AF65-F5344CB8AC3E}">
        <p14:creationId xmlns:p14="http://schemas.microsoft.com/office/powerpoint/2010/main" val="2096374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F4D0E8-0566-4AA4-AA46-388A53F9D784}" type="datetimeFigureOut">
              <a:rPr lang="en-US" smtClean="0"/>
              <a:t>24-Jan-21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B7CDFE-6D99-4C02-A88D-0DD36D1AC611}" type="slidenum">
              <a:rPr lang="en-US" smtClean="0"/>
              <a:t>‹#›</a:t>
            </a:fld>
            <a:endParaRPr lang="en-US"/>
          </a:p>
        </p:txBody>
      </p:sp>
    </p:spTree>
    <p:extLst>
      <p:ext uri="{BB962C8B-B14F-4D97-AF65-F5344CB8AC3E}">
        <p14:creationId xmlns:p14="http://schemas.microsoft.com/office/powerpoint/2010/main" val="1125824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F4D0E8-0566-4AA4-AA46-388A53F9D784}" type="datetimeFigureOut">
              <a:rPr lang="en-US" smtClean="0"/>
              <a:t>24-Jan-21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B7CDFE-6D99-4C02-A88D-0DD36D1AC611}" type="slidenum">
              <a:rPr lang="en-US" smtClean="0"/>
              <a:t>‹#›</a:t>
            </a:fld>
            <a:endParaRPr lang="en-US"/>
          </a:p>
        </p:txBody>
      </p:sp>
    </p:spTree>
    <p:extLst>
      <p:ext uri="{BB962C8B-B14F-4D97-AF65-F5344CB8AC3E}">
        <p14:creationId xmlns:p14="http://schemas.microsoft.com/office/powerpoint/2010/main" val="2104971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F4D0E8-0566-4AA4-AA46-388A53F9D784}" type="datetimeFigureOut">
              <a:rPr lang="en-US" smtClean="0"/>
              <a:t>24-Jan-21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B7CDFE-6D99-4C02-A88D-0DD36D1AC611}" type="slidenum">
              <a:rPr lang="en-US" smtClean="0"/>
              <a:t>‹#›</a:t>
            </a:fld>
            <a:endParaRPr lang="en-US"/>
          </a:p>
        </p:txBody>
      </p:sp>
    </p:spTree>
    <p:extLst>
      <p:ext uri="{BB962C8B-B14F-4D97-AF65-F5344CB8AC3E}">
        <p14:creationId xmlns:p14="http://schemas.microsoft.com/office/powerpoint/2010/main" val="1888258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F4D0E8-0566-4AA4-AA46-388A53F9D784}" type="datetimeFigureOut">
              <a:rPr lang="en-US" smtClean="0"/>
              <a:t>24-Jan-21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B7CDFE-6D99-4C02-A88D-0DD36D1AC611}" type="slidenum">
              <a:rPr lang="en-US" smtClean="0"/>
              <a:t>‹#›</a:t>
            </a:fld>
            <a:endParaRPr lang="en-US"/>
          </a:p>
        </p:txBody>
      </p:sp>
    </p:spTree>
    <p:extLst>
      <p:ext uri="{BB962C8B-B14F-4D97-AF65-F5344CB8AC3E}">
        <p14:creationId xmlns:p14="http://schemas.microsoft.com/office/powerpoint/2010/main" val="854971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D4F4D0E8-0566-4AA4-AA46-388A53F9D784}" type="datetimeFigureOut">
              <a:rPr lang="en-US" smtClean="0"/>
              <a:t>24-Jan-21</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ADB7CDFE-6D99-4C02-A88D-0DD36D1AC611}" type="slidenum">
              <a:rPr lang="en-US" smtClean="0"/>
              <a:t>‹#›</a:t>
            </a:fld>
            <a:endParaRPr lang="en-US"/>
          </a:p>
        </p:txBody>
      </p:sp>
    </p:spTree>
    <p:extLst>
      <p:ext uri="{BB962C8B-B14F-4D97-AF65-F5344CB8AC3E}">
        <p14:creationId xmlns:p14="http://schemas.microsoft.com/office/powerpoint/2010/main" val="34883746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D4F4D0E8-0566-4AA4-AA46-388A53F9D784}" type="datetimeFigureOut">
              <a:rPr lang="en-US" smtClean="0"/>
              <a:t>24-Jan-21</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ADB7CDFE-6D99-4C02-A88D-0DD36D1AC611}"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79632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D4F4D0E8-0566-4AA4-AA46-388A53F9D784}" type="datetimeFigureOut">
              <a:rPr lang="en-US" smtClean="0"/>
              <a:t>24-Jan-21</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ADB7CDFE-6D99-4C02-A88D-0DD36D1AC611}" type="slidenum">
              <a:rPr lang="en-US" smtClean="0"/>
              <a:t>‹#›</a:t>
            </a:fld>
            <a:endParaRPr lang="en-US"/>
          </a:p>
        </p:txBody>
      </p:sp>
    </p:spTree>
    <p:extLst>
      <p:ext uri="{BB962C8B-B14F-4D97-AF65-F5344CB8AC3E}">
        <p14:creationId xmlns:p14="http://schemas.microsoft.com/office/powerpoint/2010/main" val="42348677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F4D0E8-0566-4AA4-AA46-388A53F9D784}" type="datetimeFigureOut">
              <a:rPr lang="en-US" smtClean="0"/>
              <a:t>24-Jan-21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B7CDFE-6D99-4C02-A88D-0DD36D1AC611}" type="slidenum">
              <a:rPr lang="en-US" smtClean="0"/>
              <a:t>‹#›</a:t>
            </a:fld>
            <a:endParaRPr lang="en-US"/>
          </a:p>
        </p:txBody>
      </p:sp>
    </p:spTree>
    <p:extLst>
      <p:ext uri="{BB962C8B-B14F-4D97-AF65-F5344CB8AC3E}">
        <p14:creationId xmlns:p14="http://schemas.microsoft.com/office/powerpoint/2010/main" val="4443716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F4D0E8-0566-4AA4-AA46-388A53F9D784}" type="datetimeFigureOut">
              <a:rPr lang="en-US" smtClean="0"/>
              <a:t>24-Jan-21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B7CDFE-6D99-4C02-A88D-0DD36D1AC611}" type="slidenum">
              <a:rPr lang="en-US" smtClean="0"/>
              <a:t>‹#›</a:t>
            </a:fld>
            <a:endParaRPr lang="en-US"/>
          </a:p>
        </p:txBody>
      </p:sp>
    </p:spTree>
    <p:extLst>
      <p:ext uri="{BB962C8B-B14F-4D97-AF65-F5344CB8AC3E}">
        <p14:creationId xmlns:p14="http://schemas.microsoft.com/office/powerpoint/2010/main" val="38551888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F4D0E8-0566-4AA4-AA46-388A53F9D784}" type="datetimeFigureOut">
              <a:rPr lang="en-US" smtClean="0"/>
              <a:t>24-Jan-21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B7CDFE-6D99-4C02-A88D-0DD36D1AC611}" type="slidenum">
              <a:rPr lang="en-US" smtClean="0"/>
              <a:t>‹#›</a:t>
            </a:fld>
            <a:endParaRPr lang="en-US"/>
          </a:p>
        </p:txBody>
      </p:sp>
    </p:spTree>
    <p:extLst>
      <p:ext uri="{BB962C8B-B14F-4D97-AF65-F5344CB8AC3E}">
        <p14:creationId xmlns:p14="http://schemas.microsoft.com/office/powerpoint/2010/main" val="21862654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D4F4D0E8-0566-4AA4-AA46-388A53F9D784}" type="datetimeFigureOut">
              <a:rPr lang="en-US" smtClean="0"/>
              <a:t>24-Jan-21</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ADB7CDFE-6D99-4C02-A88D-0DD36D1AC611}" type="slidenum">
              <a:rPr lang="en-US" smtClean="0"/>
              <a:t>‹#›</a:t>
            </a:fld>
            <a:endParaRPr lang="en-US"/>
          </a:p>
        </p:txBody>
      </p:sp>
    </p:spTree>
    <p:extLst>
      <p:ext uri="{BB962C8B-B14F-4D97-AF65-F5344CB8AC3E}">
        <p14:creationId xmlns:p14="http://schemas.microsoft.com/office/powerpoint/2010/main" val="2074981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4F4D0E8-0566-4AA4-AA46-388A53F9D784}" type="datetimeFigureOut">
              <a:rPr lang="en-US" smtClean="0"/>
              <a:t>24-Jan-21</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DB7CDFE-6D99-4C02-A88D-0DD36D1AC611}" type="slidenum">
              <a:rPr lang="en-US" smtClean="0"/>
              <a:t>‹#›</a:t>
            </a:fld>
            <a:endParaRPr lang="en-US"/>
          </a:p>
        </p:txBody>
      </p:sp>
    </p:spTree>
    <p:extLst>
      <p:ext uri="{BB962C8B-B14F-4D97-AF65-F5344CB8AC3E}">
        <p14:creationId xmlns:p14="http://schemas.microsoft.com/office/powerpoint/2010/main" val="26701207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9AC78-A585-432C-B128-64C0B7F8C24B}"/>
              </a:ext>
            </a:extLst>
          </p:cNvPr>
          <p:cNvSpPr>
            <a:spLocks noGrp="1"/>
          </p:cNvSpPr>
          <p:nvPr>
            <p:ph type="ctrTitle"/>
          </p:nvPr>
        </p:nvSpPr>
        <p:spPr>
          <a:xfrm>
            <a:off x="1371600" y="879676"/>
            <a:ext cx="9448800" cy="1539433"/>
          </a:xfrm>
        </p:spPr>
        <p:txBody>
          <a:bodyPr>
            <a:normAutofit/>
          </a:bodyPr>
          <a:lstStyle/>
          <a:p>
            <a:r>
              <a:rPr lang="en-US" sz="4000" dirty="0">
                <a:solidFill>
                  <a:srgbClr val="FFFF00"/>
                </a:solidFill>
                <a:latin typeface="Times New Roman" pitchFamily="18" charset="0"/>
                <a:cs typeface="Times New Roman" pitchFamily="18" charset="0"/>
              </a:rPr>
              <a:t>Andrews’s Surprise Birthday Party</a:t>
            </a:r>
          </a:p>
        </p:txBody>
      </p:sp>
      <p:sp>
        <p:nvSpPr>
          <p:cNvPr id="3" name="Subtitle 2">
            <a:extLst>
              <a:ext uri="{FF2B5EF4-FFF2-40B4-BE49-F238E27FC236}">
                <a16:creationId xmlns:a16="http://schemas.microsoft.com/office/drawing/2014/main" id="{6C1821C9-A483-48A1-9695-390DF748F57B}"/>
              </a:ext>
            </a:extLst>
          </p:cNvPr>
          <p:cNvSpPr>
            <a:spLocks noGrp="1"/>
          </p:cNvSpPr>
          <p:nvPr>
            <p:ph type="subTitle" idx="1"/>
          </p:nvPr>
        </p:nvSpPr>
        <p:spPr>
          <a:xfrm>
            <a:off x="2232213" y="2777925"/>
            <a:ext cx="4666128" cy="1941994"/>
          </a:xfrm>
        </p:spPr>
        <p:txBody>
          <a:bodyPr>
            <a:noAutofit/>
          </a:bodyPr>
          <a:lstStyle/>
          <a:p>
            <a:pPr algn="ctr"/>
            <a:r>
              <a:rPr lang="en-US" sz="2800" dirty="0" smtClean="0">
                <a:latin typeface="Times New Roman" pitchFamily="18" charset="0"/>
                <a:cs typeface="Times New Roman" pitchFamily="18" charset="0"/>
              </a:rPr>
              <a:t>Student’s Name</a:t>
            </a:r>
          </a:p>
          <a:p>
            <a:pPr algn="ctr"/>
            <a:r>
              <a:rPr lang="en-US" sz="2800" dirty="0" smtClean="0">
                <a:latin typeface="Times New Roman" pitchFamily="18" charset="0"/>
                <a:cs typeface="Times New Roman" pitchFamily="18" charset="0"/>
              </a:rPr>
              <a:t>Institutional Affiliation                </a:t>
            </a:r>
          </a:p>
          <a:p>
            <a:pPr algn="ctr"/>
            <a:r>
              <a:rPr lang="en-US" sz="2800" dirty="0" smtClean="0">
                <a:latin typeface="Times New Roman" pitchFamily="18" charset="0"/>
                <a:cs typeface="Times New Roman" pitchFamily="18" charset="0"/>
              </a:rPr>
              <a:t>Course</a:t>
            </a:r>
          </a:p>
          <a:p>
            <a:pPr algn="ctr"/>
            <a:r>
              <a:rPr lang="en-US" sz="2800" dirty="0" smtClean="0">
                <a:latin typeface="Times New Roman" pitchFamily="18" charset="0"/>
                <a:cs typeface="Times New Roman" pitchFamily="18" charset="0"/>
              </a:rPr>
              <a:t>Date</a:t>
            </a:r>
            <a:endParaRPr lang="en-US" sz="2800"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9024" y="2552699"/>
            <a:ext cx="3294529" cy="2610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8626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5082" y="764373"/>
            <a:ext cx="10511118" cy="1293028"/>
          </a:xfrm>
        </p:spPr>
        <p:txBody>
          <a:bodyPr/>
          <a:lstStyle/>
          <a:p>
            <a:pPr algn="l"/>
            <a:r>
              <a:rPr lang="en-US" dirty="0">
                <a:solidFill>
                  <a:srgbClr val="FFFF00"/>
                </a:solidFill>
                <a:latin typeface="Times New Roman" pitchFamily="18" charset="0"/>
                <a:cs typeface="Times New Roman" pitchFamily="18" charset="0"/>
              </a:rPr>
              <a:t>What are we creating?</a:t>
            </a:r>
          </a:p>
        </p:txBody>
      </p:sp>
      <p:sp>
        <p:nvSpPr>
          <p:cNvPr id="3" name="Content Placeholder 2"/>
          <p:cNvSpPr>
            <a:spLocks noGrp="1"/>
          </p:cNvSpPr>
          <p:nvPr>
            <p:ph idx="1"/>
          </p:nvPr>
        </p:nvSpPr>
        <p:spPr>
          <a:xfrm>
            <a:off x="685800" y="1828800"/>
            <a:ext cx="10582835" cy="4389885"/>
          </a:xfrm>
        </p:spPr>
        <p:txBody>
          <a:bodyPr/>
          <a:lstStyle/>
          <a:p>
            <a:r>
              <a:rPr lang="en-US" dirty="0">
                <a:latin typeface="Times New Roman" pitchFamily="18" charset="0"/>
                <a:cs typeface="Times New Roman" pitchFamily="18" charset="0"/>
              </a:rPr>
              <a:t>Balloons. </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Birthday cake. </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Ice cream cone cupcakes. </a:t>
            </a:r>
          </a:p>
          <a:p>
            <a:r>
              <a:rPr lang="en-US" dirty="0">
                <a:latin typeface="Times New Roman" pitchFamily="18" charset="0"/>
                <a:cs typeface="Times New Roman" pitchFamily="18" charset="0"/>
              </a:rPr>
              <a:t>Gift wrappers. </a:t>
            </a:r>
          </a:p>
          <a:p>
            <a:r>
              <a:rPr lang="en-US" dirty="0">
                <a:latin typeface="Times New Roman" pitchFamily="18" charset="0"/>
                <a:cs typeface="Times New Roman" pitchFamily="18" charset="0"/>
              </a:rPr>
              <a:t>Other birthday decorations. </a:t>
            </a:r>
          </a:p>
          <a:p>
            <a:r>
              <a:rPr lang="en-US" dirty="0">
                <a:latin typeface="Times New Roman" pitchFamily="18" charset="0"/>
                <a:cs typeface="Times New Roman" pitchFamily="18" charset="0"/>
              </a:rPr>
              <a:t>Barbecued beef. </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1488" y="1828800"/>
            <a:ext cx="3127841" cy="1707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2706" y="1828800"/>
            <a:ext cx="3146612" cy="1842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1488" y="3832411"/>
            <a:ext cx="3127841" cy="2138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02706" y="4007224"/>
            <a:ext cx="3482788" cy="1963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5083" y="4491318"/>
            <a:ext cx="3039036" cy="1734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0447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7857" y="643349"/>
            <a:ext cx="10847295" cy="1293028"/>
          </a:xfrm>
        </p:spPr>
        <p:txBody>
          <a:bodyPr/>
          <a:lstStyle/>
          <a:p>
            <a:pPr algn="l"/>
            <a:r>
              <a:rPr lang="en-US" dirty="0" smtClean="0">
                <a:solidFill>
                  <a:srgbClr val="FFFF00"/>
                </a:solidFill>
                <a:latin typeface="Times New Roman" pitchFamily="18" charset="0"/>
                <a:cs typeface="Times New Roman" pitchFamily="18" charset="0"/>
              </a:rPr>
              <a:t>Activities that we must do</a:t>
            </a:r>
            <a:endParaRPr lang="en-US" dirty="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a:xfrm>
            <a:off x="685800" y="1936376"/>
            <a:ext cx="10820400" cy="4282309"/>
          </a:xfrm>
        </p:spPr>
        <p:txBody>
          <a:bodyPr>
            <a:normAutofit fontScale="77500" lnSpcReduction="20000"/>
          </a:bodyPr>
          <a:lstStyle/>
          <a:p>
            <a:r>
              <a:rPr lang="en-US" sz="2400" dirty="0">
                <a:latin typeface="Times New Roman" pitchFamily="18" charset="0"/>
                <a:cs typeface="Times New Roman" pitchFamily="18" charset="0"/>
              </a:rPr>
              <a:t>Send invitations. </a:t>
            </a:r>
          </a:p>
          <a:p>
            <a:r>
              <a:rPr lang="en-US" sz="2400" dirty="0">
                <a:latin typeface="Times New Roman" pitchFamily="18" charset="0"/>
                <a:cs typeface="Times New Roman" pitchFamily="18" charset="0"/>
              </a:rPr>
              <a:t>Book a DJ. </a:t>
            </a:r>
          </a:p>
          <a:p>
            <a:r>
              <a:rPr lang="en-US" sz="2400" dirty="0">
                <a:latin typeface="Times New Roman" pitchFamily="18" charset="0"/>
                <a:cs typeface="Times New Roman" pitchFamily="18" charset="0"/>
              </a:rPr>
              <a:t>Decorate the house. </a:t>
            </a:r>
          </a:p>
          <a:p>
            <a:r>
              <a:rPr lang="en-US" sz="2400" dirty="0">
                <a:latin typeface="Times New Roman" pitchFamily="18" charset="0"/>
                <a:cs typeface="Times New Roman" pitchFamily="18" charset="0"/>
              </a:rPr>
              <a:t>Bake the birthday cake. </a:t>
            </a:r>
          </a:p>
          <a:p>
            <a:r>
              <a:rPr lang="en-US" sz="2400" dirty="0">
                <a:latin typeface="Times New Roman" pitchFamily="18" charset="0"/>
                <a:cs typeface="Times New Roman" pitchFamily="18" charset="0"/>
              </a:rPr>
              <a:t>Purchase the cupcakes. </a:t>
            </a:r>
          </a:p>
          <a:p>
            <a:r>
              <a:rPr lang="en-US" sz="2400" dirty="0">
                <a:latin typeface="Times New Roman" pitchFamily="18" charset="0"/>
                <a:cs typeface="Times New Roman" pitchFamily="18" charset="0"/>
              </a:rPr>
              <a:t>Purchase gifts and gift wrappers. </a:t>
            </a:r>
          </a:p>
          <a:p>
            <a:r>
              <a:rPr lang="en-US" sz="2400" dirty="0">
                <a:latin typeface="Times New Roman" pitchFamily="18" charset="0"/>
                <a:cs typeface="Times New Roman" pitchFamily="18" charset="0"/>
              </a:rPr>
              <a:t>Barbecue the meat. </a:t>
            </a:r>
          </a:p>
          <a:p>
            <a:r>
              <a:rPr lang="en-US" sz="2400" dirty="0">
                <a:latin typeface="Times New Roman" pitchFamily="18" charset="0"/>
                <a:cs typeface="Times New Roman" pitchFamily="18" charset="0"/>
              </a:rPr>
              <a:t>Invite guests. </a:t>
            </a:r>
          </a:p>
          <a:p>
            <a:r>
              <a:rPr lang="en-US" sz="2400" dirty="0">
                <a:latin typeface="Times New Roman" pitchFamily="18" charset="0"/>
                <a:cs typeface="Times New Roman" pitchFamily="18" charset="0"/>
              </a:rPr>
              <a:t>Lure the birthday </a:t>
            </a:r>
            <a:r>
              <a:rPr lang="en-US" sz="2400" dirty="0" err="1">
                <a:latin typeface="Times New Roman" pitchFamily="18" charset="0"/>
                <a:cs typeface="Times New Roman" pitchFamily="18" charset="0"/>
              </a:rPr>
              <a:t>honouree</a:t>
            </a:r>
            <a:r>
              <a:rPr lang="en-US" sz="2400" dirty="0">
                <a:latin typeface="Times New Roman" pitchFamily="18" charset="0"/>
                <a:cs typeface="Times New Roman" pitchFamily="18" charset="0"/>
              </a:rPr>
              <a:t> away from the house for the most of the day. </a:t>
            </a:r>
          </a:p>
          <a:p>
            <a:r>
              <a:rPr lang="en-US" sz="2400" dirty="0">
                <a:latin typeface="Times New Roman" pitchFamily="18" charset="0"/>
                <a:cs typeface="Times New Roman" pitchFamily="18" charset="0"/>
              </a:rPr>
              <a:t>Shout “surprise!” when the </a:t>
            </a:r>
            <a:r>
              <a:rPr lang="en-US" sz="2400" dirty="0" err="1">
                <a:latin typeface="Times New Roman" pitchFamily="18" charset="0"/>
                <a:cs typeface="Times New Roman" pitchFamily="18" charset="0"/>
              </a:rPr>
              <a:t>honouree</a:t>
            </a:r>
            <a:r>
              <a:rPr lang="en-US" sz="2400" dirty="0">
                <a:latin typeface="Times New Roman" pitchFamily="18" charset="0"/>
                <a:cs typeface="Times New Roman" pitchFamily="18" charset="0"/>
              </a:rPr>
              <a:t> arrives. </a:t>
            </a:r>
          </a:p>
          <a:p>
            <a:r>
              <a:rPr lang="en-US" sz="2400" dirty="0">
                <a:latin typeface="Times New Roman" pitchFamily="18" charset="0"/>
                <a:cs typeface="Times New Roman" pitchFamily="18" charset="0"/>
              </a:rPr>
              <a:t>Serve the cupcakes and drinks to the guests. </a:t>
            </a:r>
          </a:p>
          <a:p>
            <a:r>
              <a:rPr lang="en-US" sz="2400" dirty="0">
                <a:latin typeface="Times New Roman" pitchFamily="18" charset="0"/>
                <a:cs typeface="Times New Roman" pitchFamily="18" charset="0"/>
              </a:rPr>
              <a:t>Cut the birthday cake. </a:t>
            </a:r>
          </a:p>
          <a:p>
            <a:r>
              <a:rPr lang="en-US" sz="2400" dirty="0">
                <a:latin typeface="Times New Roman" pitchFamily="18" charset="0"/>
                <a:cs typeface="Times New Roman" pitchFamily="18" charset="0"/>
              </a:rPr>
              <a:t>Open gifts.</a:t>
            </a:r>
          </a:p>
        </p:txBody>
      </p:sp>
    </p:spTree>
    <p:extLst>
      <p:ext uri="{BB962C8B-B14F-4D97-AF65-F5344CB8AC3E}">
        <p14:creationId xmlns:p14="http://schemas.microsoft.com/office/powerpoint/2010/main" val="2531320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729" y="629902"/>
            <a:ext cx="8610600" cy="1293028"/>
          </a:xfrm>
        </p:spPr>
        <p:txBody>
          <a:bodyPr/>
          <a:lstStyle/>
          <a:p>
            <a:pPr algn="l"/>
            <a:r>
              <a:rPr lang="en-US" dirty="0" smtClean="0">
                <a:solidFill>
                  <a:srgbClr val="FFFF00"/>
                </a:solidFill>
                <a:latin typeface="Times New Roman" pitchFamily="18" charset="0"/>
                <a:cs typeface="Times New Roman" pitchFamily="18" charset="0"/>
              </a:rPr>
              <a:t>Order of Activities</a:t>
            </a:r>
            <a:endParaRPr lang="en-US" dirty="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a:xfrm>
            <a:off x="685800" y="1976718"/>
            <a:ext cx="10820400" cy="4504764"/>
          </a:xfrm>
        </p:spPr>
        <p:txBody>
          <a:bodyPr>
            <a:normAutofit fontScale="92500" lnSpcReduction="10000"/>
          </a:bodyPr>
          <a:lstStyle/>
          <a:p>
            <a:pPr>
              <a:buFont typeface="Wingdings" pitchFamily="2" charset="2"/>
              <a:buChar char="Ø"/>
            </a:pPr>
            <a:r>
              <a:rPr lang="en-US" dirty="0">
                <a:latin typeface="Times New Roman" pitchFamily="18" charset="0"/>
                <a:cs typeface="Times New Roman" pitchFamily="18" charset="0"/>
              </a:rPr>
              <a:t>Send invitation Cards.</a:t>
            </a:r>
          </a:p>
          <a:p>
            <a:pPr>
              <a:buFont typeface="Wingdings" pitchFamily="2" charset="2"/>
              <a:buChar char="Ø"/>
            </a:pPr>
            <a:r>
              <a:rPr lang="en-US" dirty="0" smtClean="0">
                <a:latin typeface="Times New Roman" pitchFamily="18" charset="0"/>
                <a:cs typeface="Times New Roman" pitchFamily="18" charset="0"/>
              </a:rPr>
              <a:t>Book </a:t>
            </a:r>
            <a:r>
              <a:rPr lang="en-US" dirty="0">
                <a:latin typeface="Times New Roman" pitchFamily="18" charset="0"/>
                <a:cs typeface="Times New Roman" pitchFamily="18" charset="0"/>
              </a:rPr>
              <a:t>the music DJ.</a:t>
            </a:r>
          </a:p>
          <a:p>
            <a:pPr>
              <a:buFont typeface="Wingdings" pitchFamily="2" charset="2"/>
              <a:buChar char="Ø"/>
            </a:pPr>
            <a:r>
              <a:rPr lang="en-US" dirty="0" smtClean="0">
                <a:latin typeface="Times New Roman" pitchFamily="18" charset="0"/>
                <a:cs typeface="Times New Roman" pitchFamily="18" charset="0"/>
              </a:rPr>
              <a:t>Lure </a:t>
            </a:r>
            <a:r>
              <a:rPr lang="en-US" dirty="0">
                <a:latin typeface="Times New Roman" pitchFamily="18" charset="0"/>
                <a:cs typeface="Times New Roman" pitchFamily="18" charset="0"/>
              </a:rPr>
              <a:t>the </a:t>
            </a:r>
            <a:r>
              <a:rPr lang="en-US" dirty="0" err="1">
                <a:latin typeface="Times New Roman" pitchFamily="18" charset="0"/>
                <a:cs typeface="Times New Roman" pitchFamily="18" charset="0"/>
              </a:rPr>
              <a:t>honouree</a:t>
            </a:r>
            <a:r>
              <a:rPr lang="en-US" dirty="0">
                <a:latin typeface="Times New Roman" pitchFamily="18" charset="0"/>
                <a:cs typeface="Times New Roman" pitchFamily="18" charset="0"/>
              </a:rPr>
              <a:t> away from the house</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Purchase </a:t>
            </a:r>
            <a:r>
              <a:rPr lang="en-US" dirty="0">
                <a:latin typeface="Times New Roman" pitchFamily="18" charset="0"/>
                <a:cs typeface="Times New Roman" pitchFamily="18" charset="0"/>
              </a:rPr>
              <a:t>drinks, cupcakes, balloons, </a:t>
            </a:r>
            <a:r>
              <a:rPr lang="en-US" dirty="0" smtClean="0">
                <a:latin typeface="Times New Roman" pitchFamily="18" charset="0"/>
                <a:cs typeface="Times New Roman" pitchFamily="18" charset="0"/>
              </a:rPr>
              <a:t>etc. </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Decorate </a:t>
            </a:r>
            <a:r>
              <a:rPr lang="en-US" dirty="0">
                <a:latin typeface="Times New Roman" pitchFamily="18" charset="0"/>
                <a:cs typeface="Times New Roman" pitchFamily="18" charset="0"/>
              </a:rPr>
              <a:t>the house.</a:t>
            </a:r>
          </a:p>
          <a:p>
            <a:pPr>
              <a:buFont typeface="Wingdings" pitchFamily="2" charset="2"/>
              <a:buChar char="Ø"/>
            </a:pPr>
            <a:r>
              <a:rPr lang="en-US" dirty="0" smtClean="0">
                <a:latin typeface="Times New Roman" pitchFamily="18" charset="0"/>
                <a:cs typeface="Times New Roman" pitchFamily="18" charset="0"/>
              </a:rPr>
              <a:t>Prepare </a:t>
            </a:r>
            <a:r>
              <a:rPr lang="en-US" dirty="0">
                <a:latin typeface="Times New Roman" pitchFamily="18" charset="0"/>
                <a:cs typeface="Times New Roman" pitchFamily="18" charset="0"/>
              </a:rPr>
              <a:t>and bake the birthday cake.</a:t>
            </a:r>
          </a:p>
          <a:p>
            <a:pPr>
              <a:buFont typeface="Wingdings" pitchFamily="2" charset="2"/>
              <a:buChar char="Ø"/>
            </a:pPr>
            <a:r>
              <a:rPr lang="en-US" dirty="0" smtClean="0">
                <a:latin typeface="Times New Roman" pitchFamily="18" charset="0"/>
                <a:cs typeface="Times New Roman" pitchFamily="18" charset="0"/>
              </a:rPr>
              <a:t>Barbecue </a:t>
            </a:r>
            <a:r>
              <a:rPr lang="en-US" dirty="0">
                <a:latin typeface="Times New Roman" pitchFamily="18" charset="0"/>
                <a:cs typeface="Times New Roman" pitchFamily="18" charset="0"/>
              </a:rPr>
              <a:t>the beef.</a:t>
            </a:r>
          </a:p>
          <a:p>
            <a:pPr>
              <a:buFont typeface="Wingdings" pitchFamily="2" charset="2"/>
              <a:buChar char="Ø"/>
            </a:pPr>
            <a:r>
              <a:rPr lang="en-US" dirty="0" smtClean="0">
                <a:latin typeface="Times New Roman" pitchFamily="18" charset="0"/>
                <a:cs typeface="Times New Roman" pitchFamily="18" charset="0"/>
              </a:rPr>
              <a:t>Call </a:t>
            </a:r>
            <a:r>
              <a:rPr lang="en-US" dirty="0">
                <a:latin typeface="Times New Roman" pitchFamily="18" charset="0"/>
                <a:cs typeface="Times New Roman" pitchFamily="18" charset="0"/>
              </a:rPr>
              <a:t>and welcome the guests.</a:t>
            </a:r>
          </a:p>
          <a:p>
            <a:pPr>
              <a:buFont typeface="Wingdings" pitchFamily="2" charset="2"/>
              <a:buChar char="Ø"/>
            </a:pPr>
            <a:r>
              <a:rPr lang="en-US" dirty="0" smtClean="0">
                <a:latin typeface="Times New Roman" pitchFamily="18" charset="0"/>
                <a:cs typeface="Times New Roman" pitchFamily="18" charset="0"/>
              </a:rPr>
              <a:t>Serve </a:t>
            </a:r>
            <a:r>
              <a:rPr lang="en-US" dirty="0">
                <a:latin typeface="Times New Roman" pitchFamily="18" charset="0"/>
                <a:cs typeface="Times New Roman" pitchFamily="18" charset="0"/>
              </a:rPr>
              <a:t>the guests. </a:t>
            </a:r>
          </a:p>
          <a:p>
            <a:pPr>
              <a:buFont typeface="Wingdings" pitchFamily="2" charset="2"/>
              <a:buChar char="Ø"/>
            </a:pPr>
            <a:r>
              <a:rPr lang="en-US" dirty="0" smtClean="0">
                <a:latin typeface="Times New Roman" pitchFamily="18" charset="0"/>
                <a:cs typeface="Times New Roman" pitchFamily="18" charset="0"/>
              </a:rPr>
              <a:t>Shout </a:t>
            </a:r>
            <a:r>
              <a:rPr lang="en-US" dirty="0">
                <a:latin typeface="Times New Roman" pitchFamily="18" charset="0"/>
                <a:cs typeface="Times New Roman" pitchFamily="18" charset="0"/>
              </a:rPr>
              <a:t>“surprise!” when the </a:t>
            </a:r>
            <a:r>
              <a:rPr lang="en-US" dirty="0" err="1">
                <a:latin typeface="Times New Roman" pitchFamily="18" charset="0"/>
                <a:cs typeface="Times New Roman" pitchFamily="18" charset="0"/>
              </a:rPr>
              <a:t>honouree</a:t>
            </a:r>
            <a:r>
              <a:rPr lang="en-US" dirty="0">
                <a:latin typeface="Times New Roman" pitchFamily="18" charset="0"/>
                <a:cs typeface="Times New Roman" pitchFamily="18" charset="0"/>
              </a:rPr>
              <a:t> arrives.</a:t>
            </a:r>
          </a:p>
          <a:p>
            <a:pPr>
              <a:buFont typeface="Wingdings" pitchFamily="2" charset="2"/>
              <a:buChar char="Ø"/>
            </a:pPr>
            <a:r>
              <a:rPr lang="en-US" dirty="0" smtClean="0">
                <a:latin typeface="Times New Roman" pitchFamily="18" charset="0"/>
                <a:cs typeface="Times New Roman" pitchFamily="18" charset="0"/>
              </a:rPr>
              <a:t>Blow </a:t>
            </a:r>
            <a:r>
              <a:rPr lang="en-US" dirty="0">
                <a:latin typeface="Times New Roman" pitchFamily="18" charset="0"/>
                <a:cs typeface="Times New Roman" pitchFamily="18" charset="0"/>
              </a:rPr>
              <a:t>the candles and cut the cake as we sing Happy Birthday.</a:t>
            </a:r>
          </a:p>
          <a:p>
            <a:pPr>
              <a:buFont typeface="Wingdings" pitchFamily="2" charset="2"/>
              <a:buChar char="Ø"/>
            </a:pPr>
            <a:r>
              <a:rPr lang="en-US" dirty="0" smtClean="0">
                <a:latin typeface="Times New Roman" pitchFamily="18" charset="0"/>
                <a:cs typeface="Times New Roman" pitchFamily="18" charset="0"/>
              </a:rPr>
              <a:t>Open </a:t>
            </a:r>
            <a:r>
              <a:rPr lang="en-US" dirty="0">
                <a:latin typeface="Times New Roman" pitchFamily="18" charset="0"/>
                <a:cs typeface="Times New Roman" pitchFamily="18" charset="0"/>
              </a:rPr>
              <a:t>gifts.</a:t>
            </a:r>
          </a:p>
          <a:p>
            <a:pPr marL="0" indent="0">
              <a:buNone/>
            </a:pPr>
            <a:endParaRPr lang="en-US"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4141" y="1707776"/>
            <a:ext cx="3711387" cy="4719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3632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364" y="750926"/>
            <a:ext cx="10605248" cy="1293028"/>
          </a:xfrm>
        </p:spPr>
        <p:txBody>
          <a:bodyPr/>
          <a:lstStyle/>
          <a:p>
            <a:pPr algn="l"/>
            <a:r>
              <a:rPr lang="en-US" dirty="0" smtClean="0">
                <a:solidFill>
                  <a:srgbClr val="FFFF00"/>
                </a:solidFill>
                <a:latin typeface="Times New Roman" pitchFamily="18" charset="0"/>
                <a:cs typeface="Times New Roman" pitchFamily="18" charset="0"/>
              </a:rPr>
              <a:t>Timeline</a:t>
            </a:r>
            <a:endParaRPr lang="en-US" dirty="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r>
              <a:rPr lang="en-US" dirty="0">
                <a:latin typeface="Times New Roman" pitchFamily="18" charset="0"/>
                <a:cs typeface="Times New Roman" pitchFamily="18" charset="0"/>
              </a:rPr>
              <a:t>Send invitation Cards. </a:t>
            </a:r>
            <a:r>
              <a:rPr lang="en-US" i="1" dirty="0">
                <a:solidFill>
                  <a:srgbClr val="FF0000"/>
                </a:solidFill>
                <a:latin typeface="Times New Roman" pitchFamily="18" charset="0"/>
                <a:cs typeface="Times New Roman" pitchFamily="18" charset="0"/>
              </a:rPr>
              <a:t>(Two weeks before the party)</a:t>
            </a:r>
          </a:p>
          <a:p>
            <a:r>
              <a:rPr lang="en-US" dirty="0" smtClean="0">
                <a:latin typeface="Times New Roman" pitchFamily="18" charset="0"/>
                <a:cs typeface="Times New Roman" pitchFamily="18" charset="0"/>
              </a:rPr>
              <a:t>Book </a:t>
            </a:r>
            <a:r>
              <a:rPr lang="en-US" dirty="0">
                <a:latin typeface="Times New Roman" pitchFamily="18" charset="0"/>
                <a:cs typeface="Times New Roman" pitchFamily="18" charset="0"/>
              </a:rPr>
              <a:t>the music DJ. </a:t>
            </a:r>
            <a:r>
              <a:rPr lang="en-US" i="1" dirty="0">
                <a:solidFill>
                  <a:srgbClr val="FF0000"/>
                </a:solidFill>
                <a:latin typeface="Times New Roman" pitchFamily="18" charset="0"/>
                <a:cs typeface="Times New Roman" pitchFamily="18" charset="0"/>
              </a:rPr>
              <a:t>(Two weeks before the party.)</a:t>
            </a:r>
          </a:p>
          <a:p>
            <a:r>
              <a:rPr lang="en-US" dirty="0" smtClean="0">
                <a:latin typeface="Times New Roman" pitchFamily="18" charset="0"/>
                <a:cs typeface="Times New Roman" pitchFamily="18" charset="0"/>
              </a:rPr>
              <a:t>Lure </a:t>
            </a:r>
            <a:r>
              <a:rPr lang="en-US" dirty="0">
                <a:latin typeface="Times New Roman" pitchFamily="18" charset="0"/>
                <a:cs typeface="Times New Roman" pitchFamily="18" charset="0"/>
              </a:rPr>
              <a:t>the </a:t>
            </a:r>
            <a:r>
              <a:rPr lang="en-US" dirty="0" err="1">
                <a:latin typeface="Times New Roman" pitchFamily="18" charset="0"/>
                <a:cs typeface="Times New Roman" pitchFamily="18" charset="0"/>
              </a:rPr>
              <a:t>honouree</a:t>
            </a:r>
            <a:r>
              <a:rPr lang="en-US" dirty="0">
                <a:latin typeface="Times New Roman" pitchFamily="18" charset="0"/>
                <a:cs typeface="Times New Roman" pitchFamily="18" charset="0"/>
              </a:rPr>
              <a:t> away from the house. (</a:t>
            </a:r>
            <a:r>
              <a:rPr lang="en-US" i="1" dirty="0">
                <a:solidFill>
                  <a:srgbClr val="FF0000"/>
                </a:solidFill>
                <a:latin typeface="Times New Roman" pitchFamily="18" charset="0"/>
                <a:cs typeface="Times New Roman" pitchFamily="18" charset="0"/>
              </a:rPr>
              <a:t>As soon as the </a:t>
            </a:r>
            <a:r>
              <a:rPr lang="en-US" i="1" dirty="0" err="1">
                <a:solidFill>
                  <a:srgbClr val="FF0000"/>
                </a:solidFill>
                <a:latin typeface="Times New Roman" pitchFamily="18" charset="0"/>
                <a:cs typeface="Times New Roman" pitchFamily="18" charset="0"/>
              </a:rPr>
              <a:t>honouree</a:t>
            </a:r>
            <a:r>
              <a:rPr lang="en-US" i="1" dirty="0">
                <a:solidFill>
                  <a:srgbClr val="FF0000"/>
                </a:solidFill>
                <a:latin typeface="Times New Roman" pitchFamily="18" charset="0"/>
                <a:cs typeface="Times New Roman" pitchFamily="18" charset="0"/>
              </a:rPr>
              <a:t> takes breakfast.)</a:t>
            </a:r>
          </a:p>
          <a:p>
            <a:r>
              <a:rPr lang="en-US" dirty="0" smtClean="0">
                <a:latin typeface="Times New Roman" pitchFamily="18" charset="0"/>
                <a:cs typeface="Times New Roman" pitchFamily="18" charset="0"/>
              </a:rPr>
              <a:t>Purchase </a:t>
            </a:r>
            <a:r>
              <a:rPr lang="en-US" dirty="0">
                <a:latin typeface="Times New Roman" pitchFamily="18" charset="0"/>
                <a:cs typeface="Times New Roman" pitchFamily="18" charset="0"/>
              </a:rPr>
              <a:t>drinks, cupcakes, balloons, decorators, party candles, beef, gifts and gift wrappers. </a:t>
            </a:r>
            <a:r>
              <a:rPr lang="en-US" i="1" dirty="0">
                <a:solidFill>
                  <a:srgbClr val="FF0000"/>
                </a:solidFill>
                <a:latin typeface="Times New Roman" pitchFamily="18" charset="0"/>
                <a:cs typeface="Times New Roman" pitchFamily="18" charset="0"/>
              </a:rPr>
              <a:t>(Between 9 and 10 am.)</a:t>
            </a:r>
          </a:p>
          <a:p>
            <a:r>
              <a:rPr lang="en-US" dirty="0" smtClean="0">
                <a:latin typeface="Times New Roman" pitchFamily="18" charset="0"/>
                <a:cs typeface="Times New Roman" pitchFamily="18" charset="0"/>
              </a:rPr>
              <a:t>Decorate </a:t>
            </a:r>
            <a:r>
              <a:rPr lang="en-US" dirty="0">
                <a:latin typeface="Times New Roman" pitchFamily="18" charset="0"/>
                <a:cs typeface="Times New Roman" pitchFamily="18" charset="0"/>
              </a:rPr>
              <a:t>the house. </a:t>
            </a:r>
            <a:r>
              <a:rPr lang="en-US" i="1" dirty="0">
                <a:solidFill>
                  <a:srgbClr val="FF0000"/>
                </a:solidFill>
                <a:latin typeface="Times New Roman" pitchFamily="18" charset="0"/>
                <a:cs typeface="Times New Roman" pitchFamily="18" charset="0"/>
              </a:rPr>
              <a:t>(Between 10 am and 1 pm.)</a:t>
            </a:r>
          </a:p>
          <a:p>
            <a:r>
              <a:rPr lang="en-US" dirty="0" smtClean="0">
                <a:latin typeface="Times New Roman" pitchFamily="18" charset="0"/>
                <a:cs typeface="Times New Roman" pitchFamily="18" charset="0"/>
              </a:rPr>
              <a:t>Prepare </a:t>
            </a:r>
            <a:r>
              <a:rPr lang="en-US" dirty="0">
                <a:latin typeface="Times New Roman" pitchFamily="18" charset="0"/>
                <a:cs typeface="Times New Roman" pitchFamily="18" charset="0"/>
              </a:rPr>
              <a:t>and bake the birthday cake. </a:t>
            </a:r>
            <a:r>
              <a:rPr lang="en-US" i="1" dirty="0">
                <a:solidFill>
                  <a:srgbClr val="FF0000"/>
                </a:solidFill>
                <a:latin typeface="Times New Roman" pitchFamily="18" charset="0"/>
                <a:cs typeface="Times New Roman" pitchFamily="18" charset="0"/>
              </a:rPr>
              <a:t>(Between 1 and 3 pm.)</a:t>
            </a:r>
          </a:p>
          <a:p>
            <a:r>
              <a:rPr lang="en-US" dirty="0" smtClean="0">
                <a:latin typeface="Times New Roman" pitchFamily="18" charset="0"/>
                <a:cs typeface="Times New Roman" pitchFamily="18" charset="0"/>
              </a:rPr>
              <a:t>Barbecue </a:t>
            </a:r>
            <a:r>
              <a:rPr lang="en-US" dirty="0">
                <a:latin typeface="Times New Roman" pitchFamily="18" charset="0"/>
                <a:cs typeface="Times New Roman" pitchFamily="18" charset="0"/>
              </a:rPr>
              <a:t>the beef. </a:t>
            </a:r>
            <a:r>
              <a:rPr lang="en-US" i="1" dirty="0">
                <a:solidFill>
                  <a:srgbClr val="FF0000"/>
                </a:solidFill>
                <a:latin typeface="Times New Roman" pitchFamily="18" charset="0"/>
                <a:cs typeface="Times New Roman" pitchFamily="18" charset="0"/>
              </a:rPr>
              <a:t>(Between 3 and 3.30 pm)</a:t>
            </a:r>
          </a:p>
          <a:p>
            <a:r>
              <a:rPr lang="en-US" dirty="0" smtClean="0">
                <a:latin typeface="Times New Roman" pitchFamily="18" charset="0"/>
                <a:cs typeface="Times New Roman" pitchFamily="18" charset="0"/>
              </a:rPr>
              <a:t>Call </a:t>
            </a:r>
            <a:r>
              <a:rPr lang="en-US" dirty="0">
                <a:latin typeface="Times New Roman" pitchFamily="18" charset="0"/>
                <a:cs typeface="Times New Roman" pitchFamily="18" charset="0"/>
              </a:rPr>
              <a:t>and welcome the guests. </a:t>
            </a:r>
            <a:r>
              <a:rPr lang="en-US" i="1" dirty="0">
                <a:solidFill>
                  <a:srgbClr val="FF0000"/>
                </a:solidFill>
                <a:latin typeface="Times New Roman" pitchFamily="18" charset="0"/>
                <a:cs typeface="Times New Roman" pitchFamily="18" charset="0"/>
              </a:rPr>
              <a:t>(Between 3.30 and 5 pm)</a:t>
            </a:r>
          </a:p>
          <a:p>
            <a:r>
              <a:rPr lang="en-US" dirty="0" smtClean="0">
                <a:latin typeface="Times New Roman" pitchFamily="18" charset="0"/>
                <a:cs typeface="Times New Roman" pitchFamily="18" charset="0"/>
              </a:rPr>
              <a:t>Serve </a:t>
            </a:r>
            <a:r>
              <a:rPr lang="en-US" dirty="0">
                <a:latin typeface="Times New Roman" pitchFamily="18" charset="0"/>
                <a:cs typeface="Times New Roman" pitchFamily="18" charset="0"/>
              </a:rPr>
              <a:t>the guests.  </a:t>
            </a:r>
            <a:r>
              <a:rPr lang="en-US" i="1" dirty="0">
                <a:solidFill>
                  <a:srgbClr val="FF0000"/>
                </a:solidFill>
                <a:latin typeface="Times New Roman" pitchFamily="18" charset="0"/>
                <a:cs typeface="Times New Roman" pitchFamily="18" charset="0"/>
              </a:rPr>
              <a:t>(Between 5 and 7 pm.)</a:t>
            </a:r>
          </a:p>
          <a:p>
            <a:r>
              <a:rPr lang="en-US" dirty="0" smtClean="0">
                <a:latin typeface="Times New Roman" pitchFamily="18" charset="0"/>
                <a:cs typeface="Times New Roman" pitchFamily="18" charset="0"/>
              </a:rPr>
              <a:t>Shout </a:t>
            </a:r>
            <a:r>
              <a:rPr lang="en-US" dirty="0">
                <a:latin typeface="Times New Roman" pitchFamily="18" charset="0"/>
                <a:cs typeface="Times New Roman" pitchFamily="18" charset="0"/>
              </a:rPr>
              <a:t>“surprise!” when the </a:t>
            </a:r>
            <a:r>
              <a:rPr lang="en-US" dirty="0" err="1">
                <a:latin typeface="Times New Roman" pitchFamily="18" charset="0"/>
                <a:cs typeface="Times New Roman" pitchFamily="18" charset="0"/>
              </a:rPr>
              <a:t>honouree</a:t>
            </a:r>
            <a:r>
              <a:rPr lang="en-US" dirty="0">
                <a:latin typeface="Times New Roman" pitchFamily="18" charset="0"/>
                <a:cs typeface="Times New Roman" pitchFamily="18" charset="0"/>
              </a:rPr>
              <a:t> arrives. </a:t>
            </a:r>
            <a:r>
              <a:rPr lang="en-US" i="1" dirty="0">
                <a:solidFill>
                  <a:srgbClr val="FF0000"/>
                </a:solidFill>
                <a:latin typeface="Times New Roman" pitchFamily="18" charset="0"/>
                <a:cs typeface="Times New Roman" pitchFamily="18" charset="0"/>
              </a:rPr>
              <a:t>(Around 5.30 pm.)</a:t>
            </a:r>
          </a:p>
          <a:p>
            <a:r>
              <a:rPr lang="en-US" dirty="0" smtClean="0">
                <a:latin typeface="Times New Roman" pitchFamily="18" charset="0"/>
                <a:cs typeface="Times New Roman" pitchFamily="18" charset="0"/>
              </a:rPr>
              <a:t>Blow </a:t>
            </a:r>
            <a:r>
              <a:rPr lang="en-US" dirty="0">
                <a:latin typeface="Times New Roman" pitchFamily="18" charset="0"/>
                <a:cs typeface="Times New Roman" pitchFamily="18" charset="0"/>
              </a:rPr>
              <a:t>the candles and cut the cake as we sing Happy Birthday. </a:t>
            </a:r>
            <a:r>
              <a:rPr lang="en-US" i="1" dirty="0">
                <a:solidFill>
                  <a:srgbClr val="FF0000"/>
                </a:solidFill>
                <a:latin typeface="Times New Roman" pitchFamily="18" charset="0"/>
                <a:cs typeface="Times New Roman" pitchFamily="18" charset="0"/>
              </a:rPr>
              <a:t>(Around 5. 35 pm)</a:t>
            </a:r>
          </a:p>
          <a:p>
            <a:r>
              <a:rPr lang="en-US" dirty="0" smtClean="0">
                <a:latin typeface="Times New Roman" pitchFamily="18" charset="0"/>
                <a:cs typeface="Times New Roman" pitchFamily="18" charset="0"/>
              </a:rPr>
              <a:t>Open </a:t>
            </a:r>
            <a:r>
              <a:rPr lang="en-US" dirty="0">
                <a:latin typeface="Times New Roman" pitchFamily="18" charset="0"/>
                <a:cs typeface="Times New Roman" pitchFamily="18" charset="0"/>
              </a:rPr>
              <a:t>gifts </a:t>
            </a:r>
            <a:r>
              <a:rPr lang="en-US" i="1" dirty="0">
                <a:solidFill>
                  <a:srgbClr val="FF0000"/>
                </a:solidFill>
                <a:latin typeface="Times New Roman" pitchFamily="18" charset="0"/>
                <a:cs typeface="Times New Roman" pitchFamily="18" charset="0"/>
              </a:rPr>
              <a:t>(Between 6.30 and 7.30 pm)</a:t>
            </a:r>
          </a:p>
          <a:p>
            <a:endParaRPr lang="en-US" dirty="0"/>
          </a:p>
        </p:txBody>
      </p:sp>
    </p:spTree>
    <p:extLst>
      <p:ext uri="{BB962C8B-B14F-4D97-AF65-F5344CB8AC3E}">
        <p14:creationId xmlns:p14="http://schemas.microsoft.com/office/powerpoint/2010/main" val="1931100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4753" y="603008"/>
            <a:ext cx="8610600" cy="1293028"/>
          </a:xfrm>
        </p:spPr>
        <p:txBody>
          <a:bodyPr/>
          <a:lstStyle/>
          <a:p>
            <a:pPr algn="l"/>
            <a:r>
              <a:rPr lang="en-US" dirty="0" smtClean="0">
                <a:solidFill>
                  <a:srgbClr val="FFFF00"/>
                </a:solidFill>
                <a:latin typeface="Times New Roman" pitchFamily="18" charset="0"/>
                <a:cs typeface="Times New Roman" pitchFamily="18" charset="0"/>
              </a:rPr>
              <a:t>Overall Costs</a:t>
            </a:r>
            <a:endParaRPr lang="en-US" dirty="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a:xfrm>
            <a:off x="685800" y="1869142"/>
            <a:ext cx="10820400" cy="4349544"/>
          </a:xfrm>
        </p:spPr>
        <p:txBody>
          <a:bodyPr>
            <a:noAutofit/>
          </a:bodyPr>
          <a:lstStyle/>
          <a:p>
            <a:r>
              <a:rPr lang="en-US" sz="2400" dirty="0">
                <a:latin typeface="Times New Roman" pitchFamily="18" charset="0"/>
                <a:cs typeface="Times New Roman" pitchFamily="18" charset="0"/>
              </a:rPr>
              <a:t>Sending invitations – £1500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Birthday </a:t>
            </a:r>
            <a:r>
              <a:rPr lang="en-US" sz="2400" dirty="0">
                <a:latin typeface="Times New Roman" pitchFamily="18" charset="0"/>
                <a:cs typeface="Times New Roman" pitchFamily="18" charset="0"/>
              </a:rPr>
              <a:t>Cake ingredients – £200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Gifts </a:t>
            </a:r>
            <a:r>
              <a:rPr lang="en-US" sz="2400" dirty="0">
                <a:latin typeface="Times New Roman" pitchFamily="18" charset="0"/>
                <a:cs typeface="Times New Roman" pitchFamily="18" charset="0"/>
              </a:rPr>
              <a:t>and wrappers – £3200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Party </a:t>
            </a:r>
            <a:r>
              <a:rPr lang="en-US" sz="2400" dirty="0">
                <a:latin typeface="Times New Roman" pitchFamily="18" charset="0"/>
                <a:cs typeface="Times New Roman" pitchFamily="18" charset="0"/>
              </a:rPr>
              <a:t>Candles – £10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Party </a:t>
            </a:r>
            <a:r>
              <a:rPr lang="en-US" sz="2400" dirty="0">
                <a:latin typeface="Times New Roman" pitchFamily="18" charset="0"/>
                <a:cs typeface="Times New Roman" pitchFamily="18" charset="0"/>
              </a:rPr>
              <a:t>theme decorators – £3000  </a:t>
            </a:r>
            <a:r>
              <a:rPr lang="en-US" sz="2400" dirty="0" smtClean="0">
                <a:latin typeface="Times New Roman" pitchFamily="18" charset="0"/>
                <a:cs typeface="Times New Roman" pitchFamily="18" charset="0"/>
              </a:rPr>
              <a:t>     </a:t>
            </a:r>
          </a:p>
          <a:p>
            <a:r>
              <a:rPr lang="en-US" sz="2400" dirty="0" smtClean="0">
                <a:latin typeface="Times New Roman" pitchFamily="18" charset="0"/>
                <a:cs typeface="Times New Roman" pitchFamily="18" charset="0"/>
              </a:rPr>
              <a:t>Drinks </a:t>
            </a:r>
            <a:r>
              <a:rPr lang="en-US" sz="2400" dirty="0">
                <a:latin typeface="Times New Roman" pitchFamily="18" charset="0"/>
                <a:cs typeface="Times New Roman" pitchFamily="18" charset="0"/>
              </a:rPr>
              <a:t>and cupcakes – £1550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Music </a:t>
            </a:r>
            <a:r>
              <a:rPr lang="en-US" sz="2400" dirty="0">
                <a:latin typeface="Times New Roman" pitchFamily="18" charset="0"/>
                <a:cs typeface="Times New Roman" pitchFamily="18" charset="0"/>
              </a:rPr>
              <a:t>DJ – £3500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Beef </a:t>
            </a:r>
            <a:r>
              <a:rPr lang="en-US" sz="2400" dirty="0">
                <a:latin typeface="Times New Roman" pitchFamily="18" charset="0"/>
                <a:cs typeface="Times New Roman" pitchFamily="18" charset="0"/>
              </a:rPr>
              <a:t>- £210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Misc</a:t>
            </a:r>
            <a:r>
              <a:rPr lang="en-US" sz="2400" dirty="0">
                <a:latin typeface="Times New Roman" pitchFamily="18" charset="0"/>
                <a:cs typeface="Times New Roman" pitchFamily="18" charset="0"/>
              </a:rPr>
              <a:t>. - £830</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2576" y="1909483"/>
            <a:ext cx="4961965" cy="3899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5778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6835" y="508879"/>
            <a:ext cx="8610600" cy="1293028"/>
          </a:xfrm>
        </p:spPr>
        <p:txBody>
          <a:bodyPr/>
          <a:lstStyle/>
          <a:p>
            <a:pPr algn="l"/>
            <a:r>
              <a:rPr lang="en-US" dirty="0">
                <a:solidFill>
                  <a:srgbClr val="FFFF00"/>
                </a:solidFill>
                <a:latin typeface="Times New Roman" pitchFamily="18" charset="0"/>
                <a:cs typeface="Times New Roman" pitchFamily="18" charset="0"/>
              </a:rPr>
              <a:t>What could go </a:t>
            </a:r>
            <a:r>
              <a:rPr lang="en-US" dirty="0" smtClean="0">
                <a:solidFill>
                  <a:srgbClr val="FFFF00"/>
                </a:solidFill>
                <a:latin typeface="Times New Roman" pitchFamily="18" charset="0"/>
                <a:cs typeface="Times New Roman" pitchFamily="18" charset="0"/>
              </a:rPr>
              <a:t>beautiful?</a:t>
            </a:r>
            <a:endParaRPr lang="en-US" dirty="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a:xfrm>
            <a:off x="685800" y="1680882"/>
            <a:ext cx="10820400" cy="4537803"/>
          </a:xfrm>
        </p:spPr>
        <p:txBody>
          <a:bodyPr/>
          <a:lstStyle/>
          <a:p>
            <a:r>
              <a:rPr lang="en-US" dirty="0">
                <a:latin typeface="Times New Roman" pitchFamily="18" charset="0"/>
                <a:cs typeface="Times New Roman" pitchFamily="18" charset="0"/>
              </a:rPr>
              <a:t>All the guests attend.</a:t>
            </a:r>
          </a:p>
          <a:p>
            <a:pPr marL="0" indent="0">
              <a:buNone/>
            </a:pP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All </a:t>
            </a:r>
            <a:r>
              <a:rPr lang="en-US" dirty="0">
                <a:latin typeface="Times New Roman" pitchFamily="18" charset="0"/>
                <a:cs typeface="Times New Roman" pitchFamily="18" charset="0"/>
              </a:rPr>
              <a:t>required items available.</a:t>
            </a:r>
          </a:p>
          <a:p>
            <a:pPr marL="0" indent="0">
              <a:buNone/>
            </a:pP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Preparations </a:t>
            </a:r>
            <a:r>
              <a:rPr lang="en-US" dirty="0">
                <a:latin typeface="Times New Roman" pitchFamily="18" charset="0"/>
                <a:cs typeface="Times New Roman" pitchFamily="18" charset="0"/>
              </a:rPr>
              <a:t>go according to plan</a:t>
            </a:r>
            <a:r>
              <a:rPr lang="en-US" dirty="0" smtClean="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9540" y="1707776"/>
            <a:ext cx="5338484" cy="3792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7747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1305" y="683691"/>
            <a:ext cx="8610600" cy="1293028"/>
          </a:xfrm>
        </p:spPr>
        <p:txBody>
          <a:bodyPr>
            <a:normAutofit/>
          </a:bodyPr>
          <a:lstStyle/>
          <a:p>
            <a:pPr algn="l"/>
            <a:r>
              <a:rPr lang="en-US" dirty="0">
                <a:solidFill>
                  <a:srgbClr val="FFFF00"/>
                </a:solidFill>
                <a:latin typeface="Times New Roman" pitchFamily="18" charset="0"/>
                <a:cs typeface="Times New Roman" pitchFamily="18" charset="0"/>
              </a:rPr>
              <a:t>What could go horribly </a:t>
            </a:r>
            <a:r>
              <a:rPr lang="en-US" dirty="0" smtClean="0">
                <a:solidFill>
                  <a:srgbClr val="FFFF00"/>
                </a:solidFill>
                <a:latin typeface="Times New Roman" pitchFamily="18" charset="0"/>
                <a:cs typeface="Times New Roman" pitchFamily="18" charset="0"/>
              </a:rPr>
              <a:t>wrong?</a:t>
            </a:r>
            <a:endParaRPr lang="en-US" dirty="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Guests attend in bigger numbers than expected.</a:t>
            </a:r>
          </a:p>
          <a:p>
            <a:r>
              <a:rPr lang="en-US" dirty="0">
                <a:latin typeface="Times New Roman" pitchFamily="18" charset="0"/>
                <a:cs typeface="Times New Roman" pitchFamily="18" charset="0"/>
              </a:rPr>
              <a:t>The food becomes horrible, for instance, the cake is over baked or the beef is undercooked.</a:t>
            </a:r>
          </a:p>
          <a:p>
            <a:r>
              <a:rPr lang="en-US" dirty="0">
                <a:latin typeface="Times New Roman" pitchFamily="18" charset="0"/>
                <a:cs typeface="Times New Roman" pitchFamily="18" charset="0"/>
              </a:rPr>
              <a:t>The drinks run out.</a:t>
            </a:r>
          </a:p>
          <a:p>
            <a:r>
              <a:rPr lang="en-US" dirty="0">
                <a:latin typeface="Times New Roman" pitchFamily="18" charset="0"/>
                <a:cs typeface="Times New Roman" pitchFamily="18" charset="0"/>
              </a:rPr>
              <a:t>It becomes rainy.</a:t>
            </a:r>
          </a:p>
          <a:p>
            <a:r>
              <a:rPr lang="en-US" dirty="0">
                <a:latin typeface="Times New Roman" pitchFamily="18" charset="0"/>
                <a:cs typeface="Times New Roman" pitchFamily="18" charset="0"/>
              </a:rPr>
              <a:t>The DJ becomes committed elsewhere at the last minutes</a:t>
            </a:r>
            <a:r>
              <a:rPr lang="en-US" dirty="0" smtClean="0">
                <a:latin typeface="Times New Roman" pitchFamily="18" charset="0"/>
                <a:cs typeface="Times New Roman" pitchFamily="18" charset="0"/>
              </a:rPr>
              <a:t>.  </a:t>
            </a: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3425" y="3173505"/>
            <a:ext cx="3671046" cy="23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6129" y="4437529"/>
            <a:ext cx="2850777" cy="1963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0919" y="4329952"/>
            <a:ext cx="2685910" cy="184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233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506" y="764373"/>
            <a:ext cx="10618694" cy="1293028"/>
          </a:xfrm>
        </p:spPr>
        <p:txBody>
          <a:bodyPr/>
          <a:lstStyle/>
          <a:p>
            <a:pPr algn="l"/>
            <a:r>
              <a:rPr lang="en-US" dirty="0">
                <a:solidFill>
                  <a:srgbClr val="FFFF00"/>
                </a:solidFill>
                <a:latin typeface="Times New Roman" pitchFamily="18" charset="0"/>
                <a:cs typeface="Times New Roman" pitchFamily="18" charset="0"/>
              </a:rPr>
              <a:t>Birthday Party Risk </a:t>
            </a:r>
            <a:r>
              <a:rPr lang="en-US" dirty="0" smtClean="0">
                <a:solidFill>
                  <a:srgbClr val="FFFF00"/>
                </a:solidFill>
                <a:latin typeface="Times New Roman" pitchFamily="18" charset="0"/>
                <a:cs typeface="Times New Roman" pitchFamily="18" charset="0"/>
              </a:rPr>
              <a:t>Register: Guests</a:t>
            </a:r>
            <a:endParaRPr lang="en-US" dirty="0">
              <a:solidFill>
                <a:srgbClr val="FFFF00"/>
              </a:solidFill>
              <a:latin typeface="Times New Roman" pitchFamily="18" charset="0"/>
              <a:cs typeface="Times New Roman" pitchFamily="18" charset="0"/>
            </a:endParaRPr>
          </a:p>
        </p:txBody>
      </p:sp>
      <p:pic>
        <p:nvPicPr>
          <p:cNvPr id="614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39589" y="2111188"/>
            <a:ext cx="10730752" cy="4316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7683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5775" y="750926"/>
            <a:ext cx="10618695" cy="1293028"/>
          </a:xfrm>
        </p:spPr>
        <p:txBody>
          <a:bodyPr/>
          <a:lstStyle/>
          <a:p>
            <a:pPr algn="l"/>
            <a:r>
              <a:rPr lang="en-US" dirty="0">
                <a:solidFill>
                  <a:srgbClr val="FFFF00"/>
                </a:solidFill>
                <a:latin typeface="Times New Roman" pitchFamily="18" charset="0"/>
                <a:cs typeface="Times New Roman" pitchFamily="18" charset="0"/>
              </a:rPr>
              <a:t>Birthday Party Risk </a:t>
            </a:r>
            <a:r>
              <a:rPr lang="en-US" dirty="0" smtClean="0">
                <a:solidFill>
                  <a:srgbClr val="FFFF00"/>
                </a:solidFill>
                <a:latin typeface="Times New Roman" pitchFamily="18" charset="0"/>
                <a:cs typeface="Times New Roman" pitchFamily="18" charset="0"/>
              </a:rPr>
              <a:t>Register: Food </a:t>
            </a:r>
            <a:endParaRPr lang="en-US" dirty="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endParaRPr lang="en-US" dirty="0" smtClean="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976" y="1734671"/>
            <a:ext cx="9977717" cy="4894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3976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176" y="804714"/>
            <a:ext cx="9946341" cy="1293028"/>
          </a:xfrm>
        </p:spPr>
        <p:txBody>
          <a:bodyPr/>
          <a:lstStyle/>
          <a:p>
            <a:pPr algn="l"/>
            <a:r>
              <a:rPr lang="en-US" dirty="0">
                <a:solidFill>
                  <a:srgbClr val="FFFF00"/>
                </a:solidFill>
                <a:latin typeface="Times New Roman" pitchFamily="18" charset="0"/>
                <a:cs typeface="Times New Roman" pitchFamily="18" charset="0"/>
              </a:rPr>
              <a:t>Birthday Party Risk </a:t>
            </a:r>
            <a:r>
              <a:rPr lang="en-US" dirty="0" smtClean="0">
                <a:solidFill>
                  <a:srgbClr val="FFFF00"/>
                </a:solidFill>
                <a:latin typeface="Times New Roman" pitchFamily="18" charset="0"/>
                <a:cs typeface="Times New Roman" pitchFamily="18" charset="0"/>
              </a:rPr>
              <a:t>Register: DRINKS</a:t>
            </a:r>
            <a:endParaRPr lang="en-US" dirty="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507" y="2316676"/>
            <a:ext cx="9828960" cy="3438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002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765" y="764373"/>
            <a:ext cx="10430435" cy="1293028"/>
          </a:xfrm>
        </p:spPr>
        <p:txBody>
          <a:bodyPr/>
          <a:lstStyle/>
          <a:p>
            <a:pPr algn="l"/>
            <a:r>
              <a:rPr lang="en-US" dirty="0">
                <a:solidFill>
                  <a:srgbClr val="FFFF00"/>
                </a:solidFill>
                <a:latin typeface="Times New Roman" pitchFamily="18" charset="0"/>
                <a:cs typeface="Times New Roman" pitchFamily="18" charset="0"/>
              </a:rPr>
              <a:t>Birthday Party Risk </a:t>
            </a:r>
            <a:r>
              <a:rPr lang="en-US" dirty="0" smtClean="0">
                <a:solidFill>
                  <a:srgbClr val="FFFF00"/>
                </a:solidFill>
                <a:latin typeface="Times New Roman" pitchFamily="18" charset="0"/>
                <a:cs typeface="Times New Roman" pitchFamily="18" charset="0"/>
              </a:rPr>
              <a:t>Register: WEATHER</a:t>
            </a:r>
            <a:endParaRPr lang="en-US" dirty="0">
              <a:solidFill>
                <a:srgbClr val="FFFF00"/>
              </a:solidFill>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74059" y="1922928"/>
            <a:ext cx="10286999" cy="4424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7999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3035" y="764373"/>
            <a:ext cx="10753165" cy="1293028"/>
          </a:xfrm>
        </p:spPr>
        <p:txBody>
          <a:bodyPr/>
          <a:lstStyle/>
          <a:p>
            <a:pPr algn="l"/>
            <a:r>
              <a:rPr lang="en-US" dirty="0">
                <a:solidFill>
                  <a:srgbClr val="FFFF00"/>
                </a:solidFill>
                <a:latin typeface="Times New Roman" pitchFamily="18" charset="0"/>
                <a:cs typeface="Times New Roman" pitchFamily="18" charset="0"/>
              </a:rPr>
              <a:t>Birthday Party Risk Register: Music</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0271" y="1855694"/>
            <a:ext cx="10364881" cy="4329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739373"/>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10553315</TotalTime>
  <Words>692</Words>
  <Application>Microsoft Office PowerPoint</Application>
  <PresentationFormat>Widescreen</PresentationFormat>
  <Paragraphs>92</Paragraphs>
  <Slides>13</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Century Gothic</vt:lpstr>
      <vt:lpstr>Times New Roman</vt:lpstr>
      <vt:lpstr>Wingdings</vt:lpstr>
      <vt:lpstr>Vapor Trail</vt:lpstr>
      <vt:lpstr>Andrews’s Surprise Birthday Party</vt:lpstr>
      <vt:lpstr>What are we creating?</vt:lpstr>
      <vt:lpstr>Activities that we must do</vt:lpstr>
      <vt:lpstr>Order of Activities</vt:lpstr>
      <vt:lpstr>Timeline</vt:lpstr>
      <vt:lpstr>Overall Costs</vt:lpstr>
      <vt:lpstr>What could go beautiful?</vt:lpstr>
      <vt:lpstr>What could go horribly wrong?</vt:lpstr>
      <vt:lpstr>Birthday Party Risk Register: Guests</vt:lpstr>
      <vt:lpstr>Birthday Party Risk Register: Food </vt:lpstr>
      <vt:lpstr>Birthday Party Risk Register: DRINKS</vt:lpstr>
      <vt:lpstr>Birthday Party Risk Register: WEATHER</vt:lpstr>
      <vt:lpstr>Birthday Party Risk Register: Music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Augmented Reality</dc:title>
  <dc:creator>David Mua</dc:creator>
  <cp:lastModifiedBy>David Mua</cp:lastModifiedBy>
  <cp:revision>140</cp:revision>
  <dcterms:created xsi:type="dcterms:W3CDTF">2020-06-05T12:58:51Z</dcterms:created>
  <dcterms:modified xsi:type="dcterms:W3CDTF">2021-01-23T23:35:55Z</dcterms:modified>
</cp:coreProperties>
</file>